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Raleway SemiBold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Raleway Medium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EEF883-FAB0-4F7D-824C-93661D84E5E4}">
  <a:tblStyle styleId="{1CEEF883-FAB0-4F7D-824C-93661D84E5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Medium-bold.fntdata"/><Relationship Id="rId20" Type="http://schemas.openxmlformats.org/officeDocument/2006/relationships/slide" Target="slides/slide14.xml"/><Relationship Id="rId42" Type="http://schemas.openxmlformats.org/officeDocument/2006/relationships/font" Target="fonts/RalewayMedium-boldItalic.fntdata"/><Relationship Id="rId41" Type="http://schemas.openxmlformats.org/officeDocument/2006/relationships/font" Target="fonts/RalewayMedium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SemiBold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5.xml"/><Relationship Id="rId33" Type="http://schemas.openxmlformats.org/officeDocument/2006/relationships/font" Target="fonts/RalewaySemiBold-italic.fntdata"/><Relationship Id="rId10" Type="http://schemas.openxmlformats.org/officeDocument/2006/relationships/slide" Target="slides/slide4.xml"/><Relationship Id="rId32" Type="http://schemas.openxmlformats.org/officeDocument/2006/relationships/font" Target="fonts/RalewaySemiBold-bold.fntdata"/><Relationship Id="rId13" Type="http://schemas.openxmlformats.org/officeDocument/2006/relationships/slide" Target="slides/slide7.xml"/><Relationship Id="rId35" Type="http://schemas.openxmlformats.org/officeDocument/2006/relationships/font" Target="fonts/Lato-regular.fntdata"/><Relationship Id="rId12" Type="http://schemas.openxmlformats.org/officeDocument/2006/relationships/slide" Target="slides/slide6.xml"/><Relationship Id="rId34" Type="http://schemas.openxmlformats.org/officeDocument/2006/relationships/font" Target="fonts/RalewaySemiBold-boldItalic.fntdata"/><Relationship Id="rId15" Type="http://schemas.openxmlformats.org/officeDocument/2006/relationships/slide" Target="slides/slide9.xml"/><Relationship Id="rId37" Type="http://schemas.openxmlformats.org/officeDocument/2006/relationships/font" Target="fonts/Lato-italic.fntdata"/><Relationship Id="rId14" Type="http://schemas.openxmlformats.org/officeDocument/2006/relationships/slide" Target="slides/slide8.xml"/><Relationship Id="rId36" Type="http://schemas.openxmlformats.org/officeDocument/2006/relationships/font" Target="fonts/Lato-bold.fntdata"/><Relationship Id="rId17" Type="http://schemas.openxmlformats.org/officeDocument/2006/relationships/slide" Target="slides/slide11.xml"/><Relationship Id="rId39" Type="http://schemas.openxmlformats.org/officeDocument/2006/relationships/font" Target="fonts/RalewayMedium-regular.fntdata"/><Relationship Id="rId16" Type="http://schemas.openxmlformats.org/officeDocument/2006/relationships/slide" Target="slides/slide10.xml"/><Relationship Id="rId38" Type="http://schemas.openxmlformats.org/officeDocument/2006/relationships/font" Target="fonts/Lat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2.jpg>
</file>

<file path=ppt/media/image14.jpg>
</file>

<file path=ppt/media/image15.jpg>
</file>

<file path=ppt/media/image16.jpg>
</file>

<file path=ppt/media/image17.jpg>
</file>

<file path=ppt/media/image18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0b608589b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0b608589b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0b0cd46b9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0b0cd46b9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0b0cd46b9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0b0cd46b9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0b0cd46b9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0b0cd46b9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0b0cd46b9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0b0cd46b9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0b0cd46b96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0b0cd46b9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0b59988b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0b59988b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0b59988b0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0b59988b0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0b59988b0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0b59988b0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f88252dc4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f88252dc4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0b608589b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0b608589b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0b608589b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0b608589b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0b608589b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0b608589b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0b608589b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0b608589b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Создано для компании</a:t>
            </a: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ru" sz="600">
                <a:latin typeface="Raleway"/>
                <a:ea typeface="Raleway"/>
                <a:cs typeface="Raleway"/>
                <a:sym typeface="Raleway"/>
              </a:rPr>
              <a:t>Моторика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</a:t>
            </a: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jpg"/><Relationship Id="rId4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3.jpg"/><Relationship Id="rId5" Type="http://schemas.openxmlformats.org/officeDocument/2006/relationships/image" Target="../media/image1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000000"/>
                </a:solidFill>
              </a:rPr>
              <a:t>Стажировка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компания “Моторика”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Raleway SemiBold"/>
                <a:ea typeface="Raleway SemiBold"/>
                <a:cs typeface="Raleway SemiBold"/>
                <a:sym typeface="Raleway SemiBold"/>
              </a:rPr>
              <a:t>Построение модели распознавания жестов</a:t>
            </a:r>
            <a:endParaRPr sz="140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5350" y="730900"/>
            <a:ext cx="1037075" cy="405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2-ой и 3-ий этапы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8"/>
          <p:cNvSpPr txBox="1"/>
          <p:nvPr>
            <p:ph type="title"/>
          </p:nvPr>
        </p:nvSpPr>
        <p:spPr>
          <a:xfrm>
            <a:off x="730725" y="1318650"/>
            <a:ext cx="3893400" cy="4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/>
              <a:t>Решение проблемы смещения</a:t>
            </a:r>
            <a:endParaRPr b="0" sz="2500"/>
          </a:p>
        </p:txBody>
      </p:sp>
      <p:sp>
        <p:nvSpPr>
          <p:cNvPr id="280" name="Google Shape;280;p28"/>
          <p:cNvSpPr txBox="1"/>
          <p:nvPr>
            <p:ph idx="1" type="body"/>
          </p:nvPr>
        </p:nvSpPr>
        <p:spPr>
          <a:xfrm>
            <a:off x="721175" y="1656300"/>
            <a:ext cx="4300200" cy="27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Пики дисперсии</a:t>
            </a:r>
            <a:br>
              <a:rPr b="1" lang="ru" sz="1000">
                <a:latin typeface="Raleway"/>
                <a:ea typeface="Raleway"/>
                <a:cs typeface="Raleway"/>
                <a:sym typeface="Raleway"/>
              </a:rPr>
            </a:b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Наблюдаются пики дисперсии при переходе от нейтрального положения к жесту и обратно.</a:t>
            </a:r>
            <a:br>
              <a:rPr lang="ru" sz="1000">
                <a:latin typeface="Raleway"/>
                <a:ea typeface="Raleway"/>
                <a:cs typeface="Raleway"/>
                <a:sym typeface="Raleway"/>
              </a:rPr>
            </a:b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Ключевые моменты</a:t>
            </a:r>
            <a:br>
              <a:rPr b="1" lang="ru" sz="1000">
                <a:latin typeface="Raleway"/>
                <a:ea typeface="Raleway"/>
                <a:cs typeface="Raleway"/>
                <a:sym typeface="Raleway"/>
              </a:rPr>
            </a:b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Эти пики указывают на начало и завершение жеста, что улучшает сегментацию и классификацию.</a:t>
            </a:r>
            <a:br>
              <a:rPr lang="ru" sz="1000">
                <a:latin typeface="Raleway"/>
                <a:ea typeface="Raleway"/>
                <a:cs typeface="Raleway"/>
                <a:sym typeface="Raleway"/>
              </a:rPr>
            </a:b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Разработка алгоритма</a:t>
            </a:r>
            <a:br>
              <a:rPr b="1" lang="ru" sz="1000">
                <a:latin typeface="Raleway"/>
                <a:ea typeface="Raleway"/>
                <a:cs typeface="Raleway"/>
                <a:sym typeface="Raleway"/>
              </a:rPr>
            </a:b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Разработан алгоритм для::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Анализа дисперсии "сильных" сенсоров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Поиска пиков в временном диапазоне жеста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Фокус на сильных сенсорах</a:t>
            </a:r>
            <a:br>
              <a:rPr b="1" lang="ru" sz="1000">
                <a:latin typeface="Raleway"/>
                <a:ea typeface="Raleway"/>
                <a:cs typeface="Raleway"/>
                <a:sym typeface="Raleway"/>
              </a:rPr>
            </a:b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Сосредоточение на сенсорах с наиболее значительными сигналами..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81" name="Google Shape;2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750" y="1184600"/>
            <a:ext cx="1973650" cy="326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5775" y="1184600"/>
            <a:ext cx="1848275" cy="326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 txBox="1"/>
          <p:nvPr>
            <p:ph type="title"/>
          </p:nvPr>
        </p:nvSpPr>
        <p:spPr>
          <a:xfrm>
            <a:off x="730725" y="1318650"/>
            <a:ext cx="3893400" cy="7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Поиск “сильных” сенсоров</a:t>
            </a:r>
            <a:endParaRPr b="0"/>
          </a:p>
        </p:txBody>
      </p:sp>
      <p:sp>
        <p:nvSpPr>
          <p:cNvPr id="288" name="Google Shape;288;p29"/>
          <p:cNvSpPr txBox="1"/>
          <p:nvPr>
            <p:ph idx="1" type="body"/>
          </p:nvPr>
        </p:nvSpPr>
        <p:spPr>
          <a:xfrm>
            <a:off x="730725" y="1880800"/>
            <a:ext cx="6031500" cy="28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Повторяющийся паттерн</a:t>
            </a:r>
            <a:br>
              <a:rPr b="1" lang="ru" sz="1000">
                <a:latin typeface="Raleway"/>
                <a:ea typeface="Raleway"/>
                <a:cs typeface="Raleway"/>
                <a:sym typeface="Raleway"/>
              </a:rPr>
            </a:br>
            <a:br>
              <a:rPr lang="ru" sz="1000">
                <a:latin typeface="Raleway"/>
                <a:ea typeface="Raleway"/>
                <a:cs typeface="Raleway"/>
                <a:sym typeface="Raleway"/>
              </a:rPr>
            </a:b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Данные от сенсоров, соответствующие каждому жесту, должны демонстрировать повторяющийся паттерн.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Косинусное сходство</a:t>
            </a:r>
            <a:endParaRPr b="1"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Рассчитывается косинусное сходство для оценки степени совпадения текущих данных с эталонным паттерном.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На основе сходства отбираются наиболее соответствующие данные для обучения модели, что повышает точность классификации жестов.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Отсечение сенсоров</a:t>
            </a:r>
            <a:br>
              <a:rPr b="1" lang="ru" sz="1000">
                <a:latin typeface="Raleway"/>
                <a:ea typeface="Raleway"/>
                <a:cs typeface="Raleway"/>
                <a:sym typeface="Raleway"/>
              </a:rPr>
            </a:b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Присутствуют сенсоры с низким уровнем сигнала, решение отсекать такие сенсоры на основании заранее установленного порога силы сигнала.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89" name="Google Shape;289;p29"/>
          <p:cNvPicPr preferRelativeResize="0"/>
          <p:nvPr/>
        </p:nvPicPr>
        <p:blipFill rotWithShape="1">
          <a:blip r:embed="rId3">
            <a:alphaModFix/>
          </a:blip>
          <a:srcRect b="1248" l="0" r="0" t="1238"/>
          <a:stretch/>
        </p:blipFill>
        <p:spPr>
          <a:xfrm>
            <a:off x="7253725" y="1650200"/>
            <a:ext cx="1495400" cy="263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0"/>
          <p:cNvSpPr txBox="1"/>
          <p:nvPr>
            <p:ph type="title"/>
          </p:nvPr>
        </p:nvSpPr>
        <p:spPr>
          <a:xfrm>
            <a:off x="730725" y="1318650"/>
            <a:ext cx="3893400" cy="7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Автоматизация</a:t>
            </a:r>
            <a:endParaRPr b="0"/>
          </a:p>
        </p:txBody>
      </p:sp>
      <p:sp>
        <p:nvSpPr>
          <p:cNvPr id="295" name="Google Shape;295;p30"/>
          <p:cNvSpPr txBox="1"/>
          <p:nvPr>
            <p:ph idx="1" type="body"/>
          </p:nvPr>
        </p:nvSpPr>
        <p:spPr>
          <a:xfrm>
            <a:off x="730725" y="1936475"/>
            <a:ext cx="5521200" cy="27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Создан класс для подбора признаков, который:</a:t>
            </a:r>
            <a:endParaRPr b="1"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Объединил операции над данными и включает функции для отбора признаков, сбора статистики, отображения графиков и расчета выводов (inference).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Повысил модульность и удобство работы с данными, упростив анализ и подготовку для моделирования.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Построение и оптимизация моделей</a:t>
            </a:r>
            <a:endParaRPr b="1"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Построены модели LightGBM (LGB) и Random Forest (RF) с сильными признаками, которые уменьшались на основе уровня силы сигнала.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Выбрана наилучшая модель на основе собранной статистики и подобраны гиперпараметры с использованием Optuna для дальнейшего улучшения.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96" name="Google Shape;29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3350" y="2278350"/>
            <a:ext cx="2708349" cy="155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1"/>
          <p:cNvSpPr txBox="1"/>
          <p:nvPr>
            <p:ph type="title"/>
          </p:nvPr>
        </p:nvSpPr>
        <p:spPr>
          <a:xfrm>
            <a:off x="730725" y="1318650"/>
            <a:ext cx="3893400" cy="7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Синтезированные</a:t>
            </a:r>
            <a:r>
              <a:rPr lang="ru" sz="2000"/>
              <a:t> признаки</a:t>
            </a:r>
            <a:endParaRPr b="0"/>
          </a:p>
        </p:txBody>
      </p:sp>
      <p:sp>
        <p:nvSpPr>
          <p:cNvPr id="302" name="Google Shape;302;p31"/>
          <p:cNvSpPr txBox="1"/>
          <p:nvPr>
            <p:ph idx="1" type="body"/>
          </p:nvPr>
        </p:nvSpPr>
        <p:spPr>
          <a:xfrm>
            <a:off x="730725" y="1936475"/>
            <a:ext cx="5759700" cy="30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Объединение сигналов с сенсоров</a:t>
            </a:r>
            <a:endParaRPr b="1"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Замечено, что значения сигнала с одного сенсора зеркально переходят на ближайший, что указывает на их близкое расположение.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Решено объединить пять последовательных значений в один синтезированный признак.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Учет анатомического расположения</a:t>
            </a:r>
            <a:endParaRPr b="1"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Рекомендуется учитывать анатомическое расположение сенсоров для улучшения качества модели.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Автоматический отбор признаков</a:t>
            </a:r>
            <a:endParaRPr b="1"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Синтезированные признаки отбираются по косинусному сходству, что повышает эффективность выбора информативных характеристик.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03" name="Google Shape;3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1125" y="2700052"/>
            <a:ext cx="2605199" cy="7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"/>
          <p:cNvSpPr txBox="1"/>
          <p:nvPr>
            <p:ph type="title"/>
          </p:nvPr>
        </p:nvSpPr>
        <p:spPr>
          <a:xfrm>
            <a:off x="730725" y="1318650"/>
            <a:ext cx="3893400" cy="7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Возможные улучшения</a:t>
            </a:r>
            <a:endParaRPr b="0"/>
          </a:p>
        </p:txBody>
      </p:sp>
      <p:sp>
        <p:nvSpPr>
          <p:cNvPr id="309" name="Google Shape;309;p32"/>
          <p:cNvSpPr txBox="1"/>
          <p:nvPr>
            <p:ph idx="1" type="body"/>
          </p:nvPr>
        </p:nvSpPr>
        <p:spPr>
          <a:xfrm>
            <a:off x="730725" y="1936475"/>
            <a:ext cx="4488900" cy="20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К возможным улучшениям относится проведение анализа Exploratory Data Analysis (EDA), в процессе которого мы избавляемся от выбросов и корректируем данные в соответствии с установленным паттерном. Это позволяет повысить качество данных и улучшить точность модели.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10" name="Google Shape;310;p32"/>
          <p:cNvPicPr preferRelativeResize="0"/>
          <p:nvPr/>
        </p:nvPicPr>
        <p:blipFill rotWithShape="1">
          <a:blip r:embed="rId3">
            <a:alphaModFix/>
          </a:blip>
          <a:srcRect b="9540" l="0" r="0" t="9540"/>
          <a:stretch/>
        </p:blipFill>
        <p:spPr>
          <a:xfrm>
            <a:off x="5575975" y="3836063"/>
            <a:ext cx="3233377" cy="98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5975" y="1709320"/>
            <a:ext cx="3233374" cy="1941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000000"/>
                </a:solidFill>
              </a:rPr>
              <a:t>Результаты F1-score</a:t>
            </a:r>
            <a:endParaRPr sz="2300"/>
          </a:p>
        </p:txBody>
      </p:sp>
      <p:sp>
        <p:nvSpPr>
          <p:cNvPr id="317" name="Google Shape;317;p33"/>
          <p:cNvSpPr txBox="1"/>
          <p:nvPr>
            <p:ph idx="1" type="body"/>
          </p:nvPr>
        </p:nvSpPr>
        <p:spPr>
          <a:xfrm>
            <a:off x="3030500" y="791475"/>
            <a:ext cx="5749800" cy="10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Модели на алгоритме LGB дают немного лучшие результаты, чем на Random Forest (разница в пределах 1-3%)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Каждая модель адаптирована под определенного пилота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Скорость 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предсказания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 в пределах допустимого порога в размере 10 - 25%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aleway"/>
              <a:buChar char="●"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Каждый из жестов распознается примерно с одинаковой точностью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318" name="Google Shape;318;p33"/>
          <p:cNvGraphicFramePr/>
          <p:nvPr/>
        </p:nvGraphicFramePr>
        <p:xfrm>
          <a:off x="849163" y="2160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{1CEEF883-FAB0-4F7D-824C-93661D84E5E4}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1 RF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1 LGB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2 RF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2 LGB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3 RF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3 LGB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4 RF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4 LGB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Neutral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Open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0.948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0.997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Pistol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0.955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0.956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Thumb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0.960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0.949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Ok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0.960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0.939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Grab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0.968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0.998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"/>
          <p:cNvSpPr txBox="1"/>
          <p:nvPr>
            <p:ph type="title"/>
          </p:nvPr>
        </p:nvSpPr>
        <p:spPr>
          <a:xfrm>
            <a:off x="730000" y="1318650"/>
            <a:ext cx="4186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000000"/>
                </a:solidFill>
              </a:rPr>
              <a:t>Результаты recall  на тестовой выборке </a:t>
            </a:r>
            <a:endParaRPr sz="2300"/>
          </a:p>
        </p:txBody>
      </p:sp>
      <p:graphicFrame>
        <p:nvGraphicFramePr>
          <p:cNvPr id="324" name="Google Shape;324;p34"/>
          <p:cNvGraphicFramePr/>
          <p:nvPr/>
        </p:nvGraphicFramePr>
        <p:xfrm>
          <a:off x="849163" y="2160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{1CEEF883-FAB0-4F7D-824C-93661D84E5E4}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1 RF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1 LGB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2 RF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2 LGB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3 RF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3 LGB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4 RF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Пилот 4 LGB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Neutral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0.995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Open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0.906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0.938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0.848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0.893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0.909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0.941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0.965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Pistol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0.810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0.907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0.862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0.903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0.950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0.958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0.968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Thumb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0.812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0.908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0.846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0.888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0.889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0.906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0.960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0.976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Ok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0.838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0.916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0.823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0.868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0.932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0.948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0.951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0.967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Grab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0.864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0.936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0.918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0.934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0.946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0.962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0.959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0.988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5"/>
          <p:cNvSpPr txBox="1"/>
          <p:nvPr>
            <p:ph type="title"/>
          </p:nvPr>
        </p:nvSpPr>
        <p:spPr>
          <a:xfrm>
            <a:off x="730000" y="1318650"/>
            <a:ext cx="4186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000000"/>
                </a:solidFill>
              </a:rPr>
              <a:t>Параметры моделей RF</a:t>
            </a:r>
            <a:endParaRPr sz="2300"/>
          </a:p>
        </p:txBody>
      </p:sp>
      <p:graphicFrame>
        <p:nvGraphicFramePr>
          <p:cNvPr id="330" name="Google Shape;330;p35"/>
          <p:cNvGraphicFramePr/>
          <p:nvPr/>
        </p:nvGraphicFramePr>
        <p:xfrm>
          <a:off x="849163" y="2160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{1CEEF883-FAB0-4F7D-824C-93661D84E5E4}</a:tableStyleId>
              </a:tblPr>
              <a:tblGrid>
                <a:gridCol w="1537425"/>
                <a:gridCol w="1004725"/>
                <a:gridCol w="2070125"/>
                <a:gridCol w="1537425"/>
                <a:gridCol w="15374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к-во признаков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признаки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исп. синт. признаки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синтезированные признаки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Pilote 1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14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[3, 6, 12, 13, 16, 17, 21, 22, 27, 28, 30, 31, 38, 39]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Да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[new_feature_7, new_feature_8]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Pilote 2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9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[7, 9, 18, 23, 26, 28, 34, 37, 39]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Да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[new_feature_8]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Pilote 3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14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[3, 4, 5, 6, 12, 13, 16, 17, 22, 27, 28, 30, 38, 39]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Нет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Pilote 4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15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[3, 4, 5, 6, 12, 13, 16, 17, 21, 22, 27, 28, 30, 38, 39]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Нет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6"/>
          <p:cNvSpPr txBox="1"/>
          <p:nvPr>
            <p:ph type="title"/>
          </p:nvPr>
        </p:nvSpPr>
        <p:spPr>
          <a:xfrm>
            <a:off x="730000" y="1318650"/>
            <a:ext cx="4186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000000"/>
                </a:solidFill>
              </a:rPr>
              <a:t>Параметры моделей LGB</a:t>
            </a:r>
            <a:endParaRPr sz="2300"/>
          </a:p>
        </p:txBody>
      </p:sp>
      <p:graphicFrame>
        <p:nvGraphicFramePr>
          <p:cNvPr id="336" name="Google Shape;336;p36"/>
          <p:cNvGraphicFramePr/>
          <p:nvPr/>
        </p:nvGraphicFramePr>
        <p:xfrm>
          <a:off x="849163" y="2160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{1CEEF883-FAB0-4F7D-824C-93661D84E5E4}</a:tableStyleId>
              </a:tblPr>
              <a:tblGrid>
                <a:gridCol w="1537425"/>
                <a:gridCol w="1004725"/>
                <a:gridCol w="2070125"/>
                <a:gridCol w="1537425"/>
                <a:gridCol w="15374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к-во признаков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признаки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исп. синт. признаки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050">
                          <a:solidFill>
                            <a:schemeClr val="accen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синтезированные признаки</a:t>
                      </a:r>
                      <a:endParaRPr b="1">
                        <a:solidFill>
                          <a:schemeClr val="accen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Pilote 1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16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[3, 4, 5, 6, 12, 13, 16, 17, 21, 22, 27, 28, 30, 31, 38, 39]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Нет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Pilote 2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9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[7, 9, 18, 23, 26, 28, 34, 37, 39]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Да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[new_feature_8]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Pilote 3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15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[3, 4, 5, 6, 12, 13, 16, 17, 21, 22, 27, 28, 30, 38, 39]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Нет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1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Pilote 4</a:t>
                      </a:r>
                      <a:endParaRPr sz="11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8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50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[3, 4, 5, 12, 13, 22, 30, 39]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Нет</a:t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</a:t>
            </a:r>
            <a:endParaRPr/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500">
                <a:latin typeface="Raleway Medium"/>
                <a:ea typeface="Raleway Medium"/>
                <a:cs typeface="Raleway Medium"/>
                <a:sym typeface="Raleway Medium"/>
              </a:rPr>
              <a:t>Задача заключается в разработке модели многоклассовой классификации, которая будет распознавать жесты на основе ОМГ-данных, собранных с пилотов. Модель должна эффективно и точно определять текущий жест, опираясь на данные от здоровых и целевых пилотов, и быть пригодной для реального применения.</a:t>
            </a:r>
            <a:endParaRPr sz="15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descr="shutterstock_429987889_edited.jpg" id="185" name="Google Shape;185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000000"/>
                </a:solidFill>
              </a:rPr>
              <a:t>Спасибо!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728344" y="1318650"/>
            <a:ext cx="22077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 1</a:t>
            </a:r>
            <a:endParaRPr b="0"/>
          </a:p>
        </p:txBody>
      </p:sp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721250" y="1965150"/>
            <a:ext cx="22077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aleway SemiBold"/>
              <a:buChar char="●"/>
            </a:pPr>
            <a:r>
              <a:rPr lang="ru" sz="1100">
                <a:latin typeface="Raleway SemiBold"/>
                <a:ea typeface="Raleway SemiBold"/>
                <a:cs typeface="Raleway SemiBold"/>
                <a:sym typeface="Raleway SemiBold"/>
              </a:rPr>
              <a:t>Андрей Волков</a:t>
            </a:r>
            <a:endParaRPr sz="11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aleway SemiBold"/>
              <a:buChar char="●"/>
            </a:pPr>
            <a:r>
              <a:rPr lang="ru" sz="1100">
                <a:latin typeface="Raleway SemiBold"/>
                <a:ea typeface="Raleway SemiBold"/>
                <a:cs typeface="Raleway SemiBold"/>
                <a:sym typeface="Raleway SemiBold"/>
              </a:rPr>
              <a:t>Анастасия Сёмина</a:t>
            </a:r>
            <a:endParaRPr sz="11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100">
                <a:latin typeface="Raleway"/>
                <a:ea typeface="Raleway"/>
                <a:cs typeface="Raleway"/>
                <a:sym typeface="Raleway"/>
              </a:rPr>
              <a:t>ментор: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Raleway SemiBold"/>
              <a:buChar char="●"/>
            </a:pPr>
            <a:r>
              <a:rPr lang="ru" sz="1100">
                <a:latin typeface="Raleway SemiBold"/>
                <a:ea typeface="Raleway SemiBold"/>
                <a:cs typeface="Raleway SemiBold"/>
                <a:sym typeface="Raleway SemiBold"/>
              </a:rPr>
              <a:t>Мария Жарова</a:t>
            </a:r>
            <a:endParaRPr sz="11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3">
            <a:alphaModFix/>
          </a:blip>
          <a:srcRect b="0" l="22409" r="22409" t="0"/>
          <a:stretch/>
        </p:blipFill>
        <p:spPr>
          <a:xfrm>
            <a:off x="3123150" y="1184600"/>
            <a:ext cx="1978074" cy="32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 txBox="1"/>
          <p:nvPr/>
        </p:nvSpPr>
        <p:spPr>
          <a:xfrm>
            <a:off x="3202795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741B47"/>
                </a:solidFill>
              </a:rPr>
              <a:t>участник команды</a:t>
            </a:r>
            <a:endParaRPr b="1" sz="800">
              <a:solidFill>
                <a:srgbClr val="741B47"/>
              </a:solidFill>
            </a:endParaRPr>
          </a:p>
        </p:txBody>
      </p:sp>
      <p:sp>
        <p:nvSpPr>
          <p:cNvPr id="194" name="Google Shape;194;p20"/>
          <p:cNvSpPr txBox="1"/>
          <p:nvPr/>
        </p:nvSpPr>
        <p:spPr>
          <a:xfrm>
            <a:off x="3202795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741B47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Андрей Волков</a:t>
            </a:r>
            <a:endParaRPr>
              <a:solidFill>
                <a:srgbClr val="741B47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pic>
        <p:nvPicPr>
          <p:cNvPr id="195" name="Google Shape;195;p20"/>
          <p:cNvPicPr preferRelativeResize="0"/>
          <p:nvPr/>
        </p:nvPicPr>
        <p:blipFill rotWithShape="1">
          <a:blip r:embed="rId4">
            <a:alphaModFix/>
          </a:blip>
          <a:srcRect b="0" l="19750" r="19756" t="0"/>
          <a:stretch/>
        </p:blipFill>
        <p:spPr>
          <a:xfrm>
            <a:off x="5146775" y="1184600"/>
            <a:ext cx="1973626" cy="32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0"/>
          <p:cNvSpPr txBox="1"/>
          <p:nvPr/>
        </p:nvSpPr>
        <p:spPr>
          <a:xfrm>
            <a:off x="5230277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741B47"/>
                </a:solidFill>
              </a:rPr>
              <a:t>участник команды</a:t>
            </a:r>
            <a:endParaRPr b="1" sz="1000">
              <a:solidFill>
                <a:srgbClr val="741B47"/>
              </a:solidFill>
            </a:endParaRPr>
          </a:p>
        </p:txBody>
      </p:sp>
      <p:sp>
        <p:nvSpPr>
          <p:cNvPr id="197" name="Google Shape;197;p20"/>
          <p:cNvSpPr txBox="1"/>
          <p:nvPr/>
        </p:nvSpPr>
        <p:spPr>
          <a:xfrm>
            <a:off x="5230275" y="3960775"/>
            <a:ext cx="17451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300">
                <a:solidFill>
                  <a:srgbClr val="741B47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Анастасия Сёмина</a:t>
            </a:r>
            <a:endParaRPr sz="1300">
              <a:solidFill>
                <a:srgbClr val="741B47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pic>
        <p:nvPicPr>
          <p:cNvPr id="198" name="Google Shape;198;p20"/>
          <p:cNvPicPr preferRelativeResize="0"/>
          <p:nvPr/>
        </p:nvPicPr>
        <p:blipFill rotWithShape="1">
          <a:blip r:embed="rId5">
            <a:alphaModFix/>
          </a:blip>
          <a:srcRect b="0" l="19750" r="19756" t="0"/>
          <a:stretch/>
        </p:blipFill>
        <p:spPr>
          <a:xfrm>
            <a:off x="7170375" y="1184600"/>
            <a:ext cx="1973627" cy="3262597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 txBox="1"/>
          <p:nvPr/>
        </p:nvSpPr>
        <p:spPr>
          <a:xfrm>
            <a:off x="7252904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ментор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0" name="Google Shape;200;p20"/>
          <p:cNvSpPr txBox="1"/>
          <p:nvPr/>
        </p:nvSpPr>
        <p:spPr>
          <a:xfrm>
            <a:off x="7252929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Мария Жарова</a:t>
            </a:r>
            <a:endParaRPr>
              <a:solidFill>
                <a:srgbClr val="FFFFFF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ТЗ:</a:t>
            </a:r>
            <a:endParaRPr/>
          </a:p>
        </p:txBody>
      </p:sp>
      <p:sp>
        <p:nvSpPr>
          <p:cNvPr id="206" name="Google Shape;206;p21"/>
          <p:cNvSpPr/>
          <p:nvPr/>
        </p:nvSpPr>
        <p:spPr>
          <a:xfrm>
            <a:off x="400640" y="19777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7" name="Google Shape;207;p21"/>
          <p:cNvSpPr txBox="1"/>
          <p:nvPr>
            <p:ph idx="1" type="body"/>
          </p:nvPr>
        </p:nvSpPr>
        <p:spPr>
          <a:xfrm>
            <a:off x="876925" y="1805650"/>
            <a:ext cx="696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400"/>
              </a:spcBef>
              <a:spcAft>
                <a:spcPts val="2400"/>
              </a:spcAft>
              <a:buNone/>
            </a:pPr>
            <a:r>
              <a:rPr lang="ru" sz="15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Скорость инференса решения должна быть меньше </a:t>
            </a:r>
            <a:r>
              <a:rPr b="1" lang="ru" sz="15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33 мс</a:t>
            </a:r>
            <a:r>
              <a:rPr lang="ru" sz="15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 на ПК;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8" name="Google Shape;208;p21"/>
          <p:cNvSpPr/>
          <p:nvPr/>
        </p:nvSpPr>
        <p:spPr>
          <a:xfrm>
            <a:off x="400650" y="26521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9" name="Google Shape;209;p21"/>
          <p:cNvSpPr txBox="1"/>
          <p:nvPr>
            <p:ph idx="1" type="body"/>
          </p:nvPr>
        </p:nvSpPr>
        <p:spPr>
          <a:xfrm>
            <a:off x="876775" y="3407475"/>
            <a:ext cx="7140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0" name="Google Shape;210;p21"/>
          <p:cNvSpPr/>
          <p:nvPr/>
        </p:nvSpPr>
        <p:spPr>
          <a:xfrm>
            <a:off x="400650" y="35820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1" name="Google Shape;211;p21"/>
          <p:cNvSpPr txBox="1"/>
          <p:nvPr>
            <p:ph idx="1" type="body"/>
          </p:nvPr>
        </p:nvSpPr>
        <p:spPr>
          <a:xfrm>
            <a:off x="876775" y="3406900"/>
            <a:ext cx="7140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400"/>
              </a:spcBef>
              <a:spcAft>
                <a:spcPts val="2400"/>
              </a:spcAft>
              <a:buNone/>
            </a:pPr>
            <a:r>
              <a:rPr lang="ru" sz="15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Решение должно быть потенциально </a:t>
            </a:r>
            <a:r>
              <a:rPr b="1" lang="ru" sz="15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портируемо</a:t>
            </a:r>
            <a:r>
              <a:rPr lang="ru" sz="15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 на микроконтроллер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2" name="Google Shape;212;p21"/>
          <p:cNvSpPr txBox="1"/>
          <p:nvPr/>
        </p:nvSpPr>
        <p:spPr>
          <a:xfrm>
            <a:off x="876775" y="2475600"/>
            <a:ext cx="7688700" cy="11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400"/>
              </a:spcBef>
              <a:spcAft>
                <a:spcPts val="2400"/>
              </a:spcAft>
              <a:buNone/>
            </a:pPr>
            <a:r>
              <a:rPr lang="ru" sz="15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При разработке модели необходимо проверить, возможно ли обучить ее </a:t>
            </a:r>
            <a:r>
              <a:rPr b="1" lang="ru" sz="15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на данных предыдущих пилотов </a:t>
            </a:r>
            <a:r>
              <a:rPr lang="ru" sz="15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для последующего их использования новыми пилотами;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3" name="Google Shape;213;p21"/>
          <p:cNvSpPr/>
          <p:nvPr/>
        </p:nvSpPr>
        <p:spPr>
          <a:xfrm flipH="1">
            <a:off x="400650" y="41929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4" name="Google Shape;214;p21"/>
          <p:cNvSpPr txBox="1"/>
          <p:nvPr/>
        </p:nvSpPr>
        <p:spPr>
          <a:xfrm>
            <a:off x="876775" y="4160050"/>
            <a:ext cx="69600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5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Macro average </a:t>
            </a:r>
            <a:r>
              <a:rPr b="1" lang="ru" sz="155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f1-score - &gt; 0.85</a:t>
            </a:r>
            <a:endParaRPr b="1" sz="155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Проблемы</a:t>
            </a:r>
            <a:endParaRPr/>
          </a:p>
        </p:txBody>
      </p:sp>
      <p:sp>
        <p:nvSpPr>
          <p:cNvPr id="220" name="Google Shape;220;p22"/>
          <p:cNvSpPr/>
          <p:nvPr/>
        </p:nvSpPr>
        <p:spPr>
          <a:xfrm>
            <a:off x="400640" y="19777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21" name="Google Shape;221;p22"/>
          <p:cNvSpPr txBox="1"/>
          <p:nvPr>
            <p:ph idx="1" type="body"/>
          </p:nvPr>
        </p:nvSpPr>
        <p:spPr>
          <a:xfrm>
            <a:off x="876775" y="1914150"/>
            <a:ext cx="7307100" cy="17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Данные о выполнении жестов собираются следующим образом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: пилоту предъявляется визуальный стимул в виде жеста, который он затем воспроизводит. Однако, </a:t>
            </a:r>
            <a:r>
              <a:rPr i="1" lang="ru" sz="1000">
                <a:latin typeface="Raleway"/>
                <a:ea typeface="Raleway"/>
                <a:cs typeface="Raleway"/>
                <a:sym typeface="Raleway"/>
              </a:rPr>
              <a:t>из-за задержки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, обусловленной процессами восприятия и когнитивной обработки, </a:t>
            </a:r>
            <a:r>
              <a:rPr i="1" lang="ru" sz="1000">
                <a:latin typeface="Raleway"/>
                <a:ea typeface="Raleway"/>
                <a:cs typeface="Raleway"/>
                <a:sym typeface="Raleway"/>
              </a:rPr>
              <a:t>возникает временной сдвиг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 между моментом предъявления жеста и его фактическим выполнением пилотом. </a:t>
            </a:r>
            <a:br>
              <a:rPr lang="ru" sz="1000">
                <a:latin typeface="Raleway"/>
                <a:ea typeface="Raleway"/>
                <a:cs typeface="Raleway"/>
                <a:sym typeface="Raleway"/>
              </a:rPr>
            </a:b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Для устранения временного сдвига необходимо корректно определить и скорректировать временные границы начала и окончания выполнения каждого жеста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, учитывая задержку пилота. Этот сдвиг должен быть </a:t>
            </a:r>
            <a:r>
              <a:rPr i="1" lang="ru" sz="1000">
                <a:latin typeface="Raleway"/>
                <a:ea typeface="Raleway"/>
                <a:cs typeface="Raleway"/>
                <a:sym typeface="Raleway"/>
              </a:rPr>
              <a:t>индивидуально рассчитан для каждого жеста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, чтобы обеспечить точное соответствие между моментом предъявления стимула и реальным выполнением жеста.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400640" y="36348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23" name="Google Shape;223;p22"/>
          <p:cNvSpPr txBox="1"/>
          <p:nvPr>
            <p:ph idx="1" type="body"/>
          </p:nvPr>
        </p:nvSpPr>
        <p:spPr>
          <a:xfrm>
            <a:off x="876775" y="3407475"/>
            <a:ext cx="7140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Батчи замеров могут различаться между собой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, вероятно, вследствие смещения манжеты на руке пилота. Это может приводить к вариациям в снятых данных, что</a:t>
            </a: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 необходимо учитывать при обработке и анализе результатов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, чтобы минимизировать влияние этих изменений на точность модели.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400640" y="43093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25" name="Google Shape;225;p22"/>
          <p:cNvSpPr txBox="1"/>
          <p:nvPr>
            <p:ph idx="1" type="body"/>
          </p:nvPr>
        </p:nvSpPr>
        <p:spPr>
          <a:xfrm>
            <a:off x="876775" y="4223275"/>
            <a:ext cx="7140300" cy="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Иногда данные, поступающие с сенсоров, могут демонстрировать</a:t>
            </a:r>
            <a:r>
              <a:rPr b="1" lang="ru" sz="1000">
                <a:latin typeface="Raleway"/>
                <a:ea typeface="Raleway"/>
                <a:cs typeface="Raleway"/>
                <a:sym typeface="Raleway"/>
              </a:rPr>
              <a:t> резкие понижения значений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, </a:t>
            </a:r>
            <a:r>
              <a:rPr i="1" lang="ru" sz="1000">
                <a:latin typeface="Raleway"/>
                <a:ea typeface="Raleway"/>
                <a:cs typeface="Raleway"/>
                <a:sym typeface="Raleway"/>
              </a:rPr>
              <a:t>что свидетельствует о наличии выбросов</a:t>
            </a:r>
            <a:r>
              <a:rPr lang="ru" sz="1000">
                <a:latin typeface="Raleway"/>
                <a:ea typeface="Raleway"/>
                <a:cs typeface="Raleway"/>
                <a:sym typeface="Raleway"/>
              </a:rPr>
              <a:t>. Эти аномальные значения необходимо выявлять и корректно обрабатывать, чтобы исключить их негативное влияние на качество модели и точность классификации жестов.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Этапы</a:t>
            </a:r>
            <a:endParaRPr sz="800"/>
          </a:p>
        </p:txBody>
      </p:sp>
      <p:sp>
        <p:nvSpPr>
          <p:cNvPr id="231" name="Google Shape;231;p23"/>
          <p:cNvSpPr txBox="1"/>
          <p:nvPr/>
        </p:nvSpPr>
        <p:spPr>
          <a:xfrm>
            <a:off x="460540" y="3462416"/>
            <a:ext cx="8712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3"/>
          <p:cNvSpPr txBox="1"/>
          <p:nvPr>
            <p:ph type="title"/>
          </p:nvPr>
        </p:nvSpPr>
        <p:spPr>
          <a:xfrm>
            <a:off x="803537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1-ый этап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33" name="Google Shape;233;p23"/>
          <p:cNvSpPr txBox="1"/>
          <p:nvPr>
            <p:ph idx="4294967295" type="body"/>
          </p:nvPr>
        </p:nvSpPr>
        <p:spPr>
          <a:xfrm>
            <a:off x="803537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Анализ </a:t>
            </a: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единичного</a:t>
            </a: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 файла жестов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Первый алгоритм </a:t>
            </a: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сдвига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Первая модель на алгоритме Random Forest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Вторая модель - рекуррентная сеть со слоем GRU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34" name="Google Shape;234;p23"/>
          <p:cNvSpPr txBox="1"/>
          <p:nvPr/>
        </p:nvSpPr>
        <p:spPr>
          <a:xfrm>
            <a:off x="3465538" y="3462416"/>
            <a:ext cx="692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2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23"/>
          <p:cNvSpPr txBox="1"/>
          <p:nvPr>
            <p:ph type="title"/>
          </p:nvPr>
        </p:nvSpPr>
        <p:spPr>
          <a:xfrm>
            <a:off x="368190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2-ой этап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36" name="Google Shape;236;p23"/>
          <p:cNvSpPr txBox="1"/>
          <p:nvPr>
            <p:ph idx="4294967295" type="body"/>
          </p:nvPr>
        </p:nvSpPr>
        <p:spPr>
          <a:xfrm>
            <a:off x="368190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Анализ батча файлов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Улучшение алгоритма сдвига данных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Вывод логики в </a:t>
            </a: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отдельный</a:t>
            </a: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 класс на </a:t>
            </a: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питоне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37" name="Google Shape;237;p23"/>
          <p:cNvSpPr txBox="1"/>
          <p:nvPr/>
        </p:nvSpPr>
        <p:spPr>
          <a:xfrm>
            <a:off x="6325138" y="3462416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3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23"/>
          <p:cNvSpPr txBox="1"/>
          <p:nvPr>
            <p:ph type="title"/>
          </p:nvPr>
        </p:nvSpPr>
        <p:spPr>
          <a:xfrm>
            <a:off x="658559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3-ий этап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39" name="Google Shape;239;p23"/>
          <p:cNvSpPr txBox="1"/>
          <p:nvPr>
            <p:ph idx="4294967295" type="body"/>
          </p:nvPr>
        </p:nvSpPr>
        <p:spPr>
          <a:xfrm>
            <a:off x="6585600" y="2509675"/>
            <a:ext cx="2214900" cy="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Добавление сохранения статистики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Автоматизация подбора параметров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Подборка </a:t>
            </a: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гипер параметров</a:t>
            </a:r>
            <a:endParaRPr sz="7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Raleway Medium"/>
              <a:buAutoNum type="arabicPeriod"/>
            </a:pPr>
            <a:r>
              <a:rPr lang="ru" sz="700">
                <a:latin typeface="Raleway Medium"/>
                <a:ea typeface="Raleway Medium"/>
                <a:cs typeface="Raleway Medium"/>
                <a:sym typeface="Raleway Medium"/>
              </a:rPr>
              <a:t>Добавление LGB алгоритма</a:t>
            </a:r>
            <a:endParaRPr sz="700"/>
          </a:p>
        </p:txBody>
      </p:sp>
      <p:pic>
        <p:nvPicPr>
          <p:cNvPr descr="shutterstock_429987889_edited.jpg" id="240" name="Google Shape;240;p23"/>
          <p:cNvPicPr preferRelativeResize="0"/>
          <p:nvPr/>
        </p:nvPicPr>
        <p:blipFill rotWithShape="1">
          <a:blip r:embed="rId3">
            <a:alphaModFix/>
          </a:blip>
          <a:srcRect b="6621" l="0" r="0" t="91660"/>
          <a:stretch/>
        </p:blipFill>
        <p:spPr>
          <a:xfrm>
            <a:off x="885125" y="3339575"/>
            <a:ext cx="8265375" cy="1324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1" name="Google Shape;241;p23"/>
          <p:cNvGrpSpPr/>
          <p:nvPr/>
        </p:nvGrpSpPr>
        <p:grpSpPr>
          <a:xfrm>
            <a:off x="845575" y="3060165"/>
            <a:ext cx="92400" cy="411825"/>
            <a:chOff x="845575" y="2563700"/>
            <a:chExt cx="92400" cy="411825"/>
          </a:xfrm>
        </p:grpSpPr>
        <p:cxnSp>
          <p:nvCxnSpPr>
            <p:cNvPr id="242" name="Google Shape;242;p23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3" name="Google Shape;243;p23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" name="Google Shape;244;p23"/>
          <p:cNvGrpSpPr/>
          <p:nvPr/>
        </p:nvGrpSpPr>
        <p:grpSpPr>
          <a:xfrm>
            <a:off x="6648775" y="3060165"/>
            <a:ext cx="92400" cy="411825"/>
            <a:chOff x="845575" y="2563700"/>
            <a:chExt cx="92400" cy="411825"/>
          </a:xfrm>
        </p:grpSpPr>
        <p:cxnSp>
          <p:nvCxnSpPr>
            <p:cNvPr id="245" name="Google Shape;245;p23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6" name="Google Shape;246;p23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" name="Google Shape;247;p23"/>
          <p:cNvGrpSpPr/>
          <p:nvPr/>
        </p:nvGrpSpPr>
        <p:grpSpPr>
          <a:xfrm>
            <a:off x="3765700" y="3046815"/>
            <a:ext cx="92400" cy="411825"/>
            <a:chOff x="845575" y="2563700"/>
            <a:chExt cx="92400" cy="411825"/>
          </a:xfrm>
        </p:grpSpPr>
        <p:cxnSp>
          <p:nvCxnSpPr>
            <p:cNvPr id="248" name="Google Shape;248;p23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9" name="Google Shape;249;p23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1-ый этап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Первая попытка решения:</a:t>
            </a:r>
            <a:endParaRPr/>
          </a:p>
        </p:txBody>
      </p:sp>
      <p:sp>
        <p:nvSpPr>
          <p:cNvPr id="260" name="Google Shape;260;p25"/>
          <p:cNvSpPr txBox="1"/>
          <p:nvPr>
            <p:ph idx="1" type="body"/>
          </p:nvPr>
        </p:nvSpPr>
        <p:spPr>
          <a:xfrm>
            <a:off x="338800" y="1805650"/>
            <a:ext cx="6206700" cy="29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5964" lvl="0" marL="45720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313131"/>
              </a:buClr>
              <a:buSzPts val="1376"/>
              <a:buFont typeface="Raleway"/>
              <a:buChar char="●"/>
            </a:pPr>
            <a:r>
              <a:rPr lang="ru" sz="13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Универсальный сдвиг данных на основе корреляции</a:t>
            </a:r>
            <a:endParaRPr sz="1375">
              <a:solidFill>
                <a:srgbClr val="313131"/>
              </a:solidFill>
              <a:highlight>
                <a:schemeClr val="lt1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15964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376"/>
              <a:buFont typeface="Raleway"/>
              <a:buChar char="●"/>
            </a:pPr>
            <a:r>
              <a:rPr lang="ru" sz="13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Дополнительные признаки: тренды, абсолютные разницы соседних значений для каждого признака и сумма этих разниц.</a:t>
            </a:r>
            <a:endParaRPr sz="1375">
              <a:solidFill>
                <a:srgbClr val="313131"/>
              </a:solidFill>
              <a:highlight>
                <a:schemeClr val="lt1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15964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376"/>
              <a:buFont typeface="Raleway"/>
              <a:buChar char="●"/>
            </a:pPr>
            <a:r>
              <a:rPr lang="ru" sz="13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Стандартизация данных (Standard Scaler)</a:t>
            </a:r>
            <a:endParaRPr sz="1375">
              <a:solidFill>
                <a:srgbClr val="313131"/>
              </a:solidFill>
              <a:highlight>
                <a:schemeClr val="lt1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15964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376"/>
              <a:buFont typeface="Raleway"/>
              <a:buChar char="●"/>
            </a:pPr>
            <a:r>
              <a:rPr lang="ru" sz="13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Отбор признаков SelectKBest - отбор 50 лучших признаков (количество подобрано экспериментально)</a:t>
            </a:r>
            <a:endParaRPr sz="1375">
              <a:solidFill>
                <a:srgbClr val="313131"/>
              </a:solidFill>
              <a:highlight>
                <a:schemeClr val="lt1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-315964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376"/>
              <a:buFont typeface="Raleway"/>
              <a:buChar char="●"/>
            </a:pPr>
            <a:r>
              <a:rPr lang="ru" sz="1375">
                <a:solidFill>
                  <a:srgbClr val="313131"/>
                </a:solidFill>
                <a:highlight>
                  <a:schemeClr val="lt1"/>
                </a:highlight>
                <a:latin typeface="Raleway"/>
                <a:ea typeface="Raleway"/>
                <a:cs typeface="Raleway"/>
                <a:sym typeface="Raleway"/>
              </a:rPr>
              <a:t>Модель: рекуррентная сеть со слоем GRU (размер слоев-100, learning rate -0.01, epoch-20, batch-size - 40  - подобраны экспериментально )</a:t>
            </a:r>
            <a:endParaRPr sz="1575">
              <a:solidFill>
                <a:srgbClr val="313131"/>
              </a:solidFill>
              <a:highlight>
                <a:schemeClr val="lt1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61" name="Google Shape;2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4375" y="1490975"/>
            <a:ext cx="2749626" cy="1660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4050" y="3346525"/>
            <a:ext cx="2588075" cy="14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6"/>
          <p:cNvSpPr txBox="1"/>
          <p:nvPr>
            <p:ph type="title"/>
          </p:nvPr>
        </p:nvSpPr>
        <p:spPr>
          <a:xfrm flipH="1">
            <a:off x="526150" y="3878250"/>
            <a:ext cx="80949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2000"/>
              <a:t>Результат macro avg f1-score на тестовой выборке:</a:t>
            </a:r>
            <a:endParaRPr b="0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700"/>
              <a:t>max(file 13)  - 0.90</a:t>
            </a:r>
            <a:endParaRPr b="0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700"/>
              <a:t>min(file 1) - 0.68 :(</a:t>
            </a:r>
            <a:endParaRPr b="0" sz="1700"/>
          </a:p>
        </p:txBody>
      </p:sp>
      <p:pic>
        <p:nvPicPr>
          <p:cNvPr id="268" name="Google Shape;268;p26"/>
          <p:cNvPicPr preferRelativeResize="0"/>
          <p:nvPr/>
        </p:nvPicPr>
        <p:blipFill rotWithShape="1">
          <a:blip r:embed="rId3">
            <a:alphaModFix/>
          </a:blip>
          <a:srcRect b="0" l="1572" r="3125" t="4434"/>
          <a:stretch/>
        </p:blipFill>
        <p:spPr>
          <a:xfrm>
            <a:off x="620700" y="1685050"/>
            <a:ext cx="7780350" cy="219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6"/>
          <p:cNvSpPr txBox="1"/>
          <p:nvPr/>
        </p:nvSpPr>
        <p:spPr>
          <a:xfrm>
            <a:off x="1922850" y="1230525"/>
            <a:ext cx="52518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Наилучший вариант нейросети со слоем GRU</a:t>
            </a:r>
            <a:endParaRPr b="1" sz="15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